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57" r:id="rId4"/>
    <p:sldId id="25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71" r:id="rId13"/>
    <p:sldId id="269" r:id="rId14"/>
    <p:sldId id="270" r:id="rId15"/>
    <p:sldId id="358" r:id="rId16"/>
    <p:sldId id="357" r:id="rId17"/>
  </p:sldIdLst>
  <p:sldSz cx="12192000" cy="6858000"/>
  <p:notesSz cx="6858000" cy="9144000"/>
  <p:embeddedFontLst>
    <p:embeddedFont>
      <p:font typeface="Arial Narrow" panose="020B0604020202020204" pitchFamily="34" charset="0"/>
      <p:regular r:id="rId19"/>
      <p:bold r:id="rId20"/>
      <p:italic r:id="rId21"/>
      <p:boldItalic r:id="rId22"/>
    </p:embeddedFont>
    <p:embeddedFont>
      <p:font typeface="Cambria Math" panose="02040503050406030204" pitchFamily="18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T9gPw0m3k/j4VkvJIXB/wGZSW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1" autoAdjust="0"/>
    <p:restoredTop sz="94583"/>
  </p:normalViewPr>
  <p:slideViewPr>
    <p:cSldViewPr snapToGrid="0">
      <p:cViewPr varScale="1">
        <p:scale>
          <a:sx n="98" d="100"/>
          <a:sy n="98" d="100"/>
        </p:scale>
        <p:origin x="1192" y="4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405796cc72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405796cc72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g2405796cc72_0_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44ba9c3a19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2" name="Google Shape;322;g244ba9c3a19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g244ba9c3a19_0_4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44ba9c3a19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g244ba9c3a19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1" name="Google Shape;301;g244ba9c3a19_0_4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05796cc7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2405796cc7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9" name="Google Shape;309;g2405796cc72_0_8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>
          <a:extLst>
            <a:ext uri="{FF2B5EF4-FFF2-40B4-BE49-F238E27FC236}">
              <a16:creationId xmlns:a16="http://schemas.microsoft.com/office/drawing/2014/main" id="{6F0E1D70-EE42-B7D8-4287-A43E364B97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405796cc72_0_84:notes">
            <a:extLst>
              <a:ext uri="{FF2B5EF4-FFF2-40B4-BE49-F238E27FC236}">
                <a16:creationId xmlns:a16="http://schemas.microsoft.com/office/drawing/2014/main" id="{2D17E6CD-13B3-683E-7BB0-E61652CB300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g2405796cc72_0_84:notes">
            <a:extLst>
              <a:ext uri="{FF2B5EF4-FFF2-40B4-BE49-F238E27FC236}">
                <a16:creationId xmlns:a16="http://schemas.microsoft.com/office/drawing/2014/main" id="{8D53A3BF-7355-D9C9-02E6-EF58CA0362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09" name="Google Shape;309;g2405796cc72_0_84:notes">
            <a:extLst>
              <a:ext uri="{FF2B5EF4-FFF2-40B4-BE49-F238E27FC236}">
                <a16:creationId xmlns:a16="http://schemas.microsoft.com/office/drawing/2014/main" id="{618FD720-6DE8-F310-5796-0579D650CC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966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405796cc7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g2405796cc7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g2405796cc72_0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44ba9c3a19_0_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g244ba9c3a19_0_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g244ba9c3a19_0_4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405796cc72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405796cc72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g2405796cc72_0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38cc6752f_0_4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2438cc6752f_0_4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0" name="Google Shape;130;g2438cc6752f_0_4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200" name="Google Shape;20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7285039" y="1828801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1697039" y="-812800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6365EF-CF7C-1EA6-ACBA-B6E016981E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FDEC88-C449-8C22-1847-85B277E747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0DD4EEC-3C4B-54DB-6CD2-0F1770BE2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88FFFA-150F-7311-5A5C-C4FD0D13E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AFA974-1F2F-A030-82FF-3BA04A09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8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72E4ED-C13A-02A0-0824-A847D687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8EA510-B5A9-A3F5-A99B-4AED8F155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6FD133-8BF0-DFF2-FD7E-B9B052FC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ACB3D3-93C8-15D8-92DC-E1ED0D33C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245536-F582-C0FC-D344-255BF17F6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9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FF6DB5-64D8-2BAD-6EE9-F26707009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669129-1E1B-4EA9-56FD-FF9B9F365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40A1B62-DBBB-8AFB-053F-5C549AFE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A457E2-968E-4985-CE61-5EC956A87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63AAE5-BBFE-042C-43E9-805E35DEB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48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7CEC74-D3FF-2861-47BA-10B49685E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CBE117C-37DE-7343-6251-8A02817251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0E4DE97-66F2-3B2E-B441-2EB7EA8A33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0ED06B4-2FB3-9F83-5E76-97C185EFC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ABF6C06-A09B-0946-F13D-2873C7D89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849FCE2-5055-EA4A-5C33-980D4DBAC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566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2FE231-1CAD-398C-C939-B95838FB7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6B95CA-64EA-7EB7-74F9-D644BDD314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56A645-212A-1234-EEC0-329B464DD4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1A247E-7785-070D-CB07-2EEE93515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1F0C6B7-B3A9-DC23-0412-C9259AF0B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7B41E17-8AD9-B055-91CA-FF7BD059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E077677-D886-7241-4B18-D6A527699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EEF45E0-34D0-4FEA-C61D-789C85329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784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62993C-8CCE-D2B9-FFA2-05E93094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BC78A23-14DE-C455-E922-A72ACFE1A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8E63940-334F-04FA-416E-D2CF70ED9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A7B4479-8308-C3D2-1CEF-A294F796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44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5BEB0D2-3668-BF4F-A8EE-609C630A7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229781-8CA3-59C1-CF24-4D7C75E1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F3190CD-470B-FE6E-DF57-EB3B85573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54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5D73B6-3880-A3A0-AE30-1BB10D13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36F23F-455C-F8B8-D67E-D0D03AA11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98FE43E-8B09-177F-AF1D-D6B2592E6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FF5331-00B8-DE0D-8755-6145FB489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1E8C61-C147-CCF9-A255-A7C26E6CF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825C659-900C-B948-9EFA-D0EDAF8EB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89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FB416B8-1BA6-7C65-AA86-650920A0E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697908-A1E9-19E0-607A-34EAD29E1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FC94871-9389-D973-1E8A-C803AC7252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CE28BF2-B089-D15F-2D05-1CAA11758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8325AF-33F2-E0A5-52D5-F4CF1FCC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E6EACC-2FCA-FB7E-5423-E3F9DC536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1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08AFAA-D03B-4DD9-B15C-2BF38EF47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8240BA-3607-7A0B-E187-19A076CB2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580CAE-E93C-2F01-DDB4-6083D49F1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3D0BFB-1D37-79CE-A915-3DA7ACB2E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6F6514-FA34-B96F-26B8-4CFCD167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8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D528004-E6BE-7F0D-DDA2-863B9E0822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9D99A70-6CF5-3730-2D3E-FE5024AA5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0AC617C-F018-E833-7FE4-4066AEF2C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6F795B-A220-A8B7-6825-7FFC269AB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E9B781-87E6-1385-B6FC-B84F81F3A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314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_No l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9144000" y="4610101"/>
            <a:ext cx="3048000" cy="2247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35723" y="159027"/>
            <a:ext cx="10668000" cy="747239"/>
          </a:xfrm>
          <a:prstGeom prst="rect">
            <a:avLst/>
          </a:prstGeom>
        </p:spPr>
        <p:txBody>
          <a:bodyPr vert="horz" lIns="91430" tIns="45715" rIns="91430" bIns="45715" rtlCol="0" anchor="b">
            <a:normAutofit/>
          </a:bodyPr>
          <a:lstStyle/>
          <a:p>
            <a:r>
              <a:rPr lang="en-US" dirty="0"/>
              <a:t>Slide title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724" y="6087044"/>
            <a:ext cx="9836409" cy="501649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067" b="0" i="0">
                <a:solidFill>
                  <a:schemeClr val="tx1"/>
                </a:solidFill>
                <a:latin typeface="Helvetica Neue Thin" charset="0"/>
                <a:ea typeface="Helvetica Neue Thin" charset="0"/>
                <a:cs typeface="Helvetica Neue Thin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20759" y="6177267"/>
            <a:ext cx="4560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 b="1" i="0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fld id="{54745251-BEF9-3B4C-86C6-4D727BF2075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10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3833020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A166EE7-D829-A246-DDB4-D7520FD4B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02390E6-8DF0-1B3D-18AE-FC19DB778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A3E82B6-EBE1-770F-BA55-FB0DE99A4E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ACB1D-8902-B144-8B74-D0B7E15951AA}" type="datetimeFigureOut">
              <a:rPr lang="en-US" smtClean="0"/>
              <a:t>5/12/25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D1B6E28-39CF-BB23-BDF8-B9CEBCCA8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D935826-46B7-145B-B91C-6B26611F8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D4918A-3301-B443-80B4-C50BE623837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0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/>
          <p:nvPr/>
        </p:nvSpPr>
        <p:spPr>
          <a:xfrm>
            <a:off x="5044719" y="4257569"/>
            <a:ext cx="2440092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Aula </a:t>
            </a:r>
            <a:r>
              <a:rPr lang="en-US"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VIOLA</a:t>
            </a:r>
            <a:endParaRPr/>
          </a:p>
        </p:txBody>
      </p:sp>
      <p:sp>
        <p:nvSpPr>
          <p:cNvPr id="90" name="Google Shape;90;p14"/>
          <p:cNvSpPr txBox="1"/>
          <p:nvPr/>
        </p:nvSpPr>
        <p:spPr>
          <a:xfrm>
            <a:off x="1916074" y="4907367"/>
            <a:ext cx="94820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Mastocitosi Sistemica: i nuovi farmaci</a:t>
            </a:r>
            <a:endParaRPr/>
          </a:p>
        </p:txBody>
      </p:sp>
      <p:sp>
        <p:nvSpPr>
          <p:cNvPr id="91" name="Google Shape;91;p14"/>
          <p:cNvSpPr txBox="1"/>
          <p:nvPr/>
        </p:nvSpPr>
        <p:spPr>
          <a:xfrm>
            <a:off x="4504897" y="5993750"/>
            <a:ext cx="35197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Francesco Mannelli</a:t>
            </a:r>
            <a:endParaRPr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307AC6C-85B8-DC84-87D1-568335AD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900" y="449613"/>
            <a:ext cx="6388100" cy="32512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CC9A7E1-47F0-4F3F-0C3D-529D8B5BB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15" y="449613"/>
            <a:ext cx="6388100" cy="325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2405796cc72_0_60"/>
          <p:cNvSpPr txBox="1"/>
          <p:nvPr/>
        </p:nvSpPr>
        <p:spPr>
          <a:xfrm>
            <a:off x="4161123" y="283890"/>
            <a:ext cx="45366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2024: i nuovi farmaci</a:t>
            </a:r>
            <a:endParaRPr sz="36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2405796cc72_0_60"/>
          <p:cNvSpPr txBox="1"/>
          <p:nvPr/>
        </p:nvSpPr>
        <p:spPr>
          <a:xfrm>
            <a:off x="2086789" y="4451416"/>
            <a:ext cx="45366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Wingdings" pitchFamily="2" charset="2"/>
              <a:buChar char="Ø"/>
            </a:pPr>
            <a:r>
              <a:rPr lang="en-US" sz="2800" b="1" i="0" u="none" strike="noStrike" cap="non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Elenestinib (Blu-263)</a:t>
            </a:r>
            <a:endParaRPr sz="2800" b="1" i="0" u="none" strike="noStrike" cap="none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g2405796cc72_0_60"/>
          <p:cNvSpPr txBox="1"/>
          <p:nvPr/>
        </p:nvSpPr>
        <p:spPr>
          <a:xfrm>
            <a:off x="2086789" y="2470072"/>
            <a:ext cx="4536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800"/>
              <a:buFont typeface="Wingdings" pitchFamily="2" charset="2"/>
              <a:buChar char="Ø"/>
            </a:pPr>
            <a:r>
              <a:rPr lang="en-US" sz="2800" b="1" i="0" u="none" strike="noStrike" cap="none" dirty="0" err="1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Bezuclastinib</a:t>
            </a:r>
            <a:r>
              <a:rPr lang="en-US" sz="2800" b="1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(CGT9486)</a:t>
            </a:r>
            <a:endParaRPr sz="28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g2405796cc72_0_60"/>
          <p:cNvSpPr/>
          <p:nvPr/>
        </p:nvSpPr>
        <p:spPr>
          <a:xfrm>
            <a:off x="6293796" y="2019155"/>
            <a:ext cx="428017" cy="1641592"/>
          </a:xfrm>
          <a:prstGeom prst="rightBrace">
            <a:avLst>
              <a:gd name="adj1" fmla="val 8333"/>
              <a:gd name="adj2" fmla="val 49962"/>
            </a:avLst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g2405796cc72_0_60"/>
          <p:cNvSpPr/>
          <p:nvPr/>
        </p:nvSpPr>
        <p:spPr>
          <a:xfrm>
            <a:off x="7135933" y="2284223"/>
            <a:ext cx="2052536" cy="894899"/>
          </a:xfrm>
          <a:prstGeom prst="ellipse">
            <a:avLst/>
          </a:prstGeom>
          <a:solidFill>
            <a:srgbClr val="31859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AdvSM e ISM</a:t>
            </a:r>
            <a:endParaRPr/>
          </a:p>
        </p:txBody>
      </p:sp>
      <p:cxnSp>
        <p:nvCxnSpPr>
          <p:cNvPr id="225" name="Google Shape;225;g2405796cc72_0_60"/>
          <p:cNvCxnSpPr/>
          <p:nvPr/>
        </p:nvCxnSpPr>
        <p:spPr>
          <a:xfrm>
            <a:off x="6059772" y="4713007"/>
            <a:ext cx="739302" cy="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sp>
        <p:nvSpPr>
          <p:cNvPr id="226" name="Google Shape;226;g2405796cc72_0_60"/>
          <p:cNvSpPr/>
          <p:nvPr/>
        </p:nvSpPr>
        <p:spPr>
          <a:xfrm>
            <a:off x="7210512" y="4265557"/>
            <a:ext cx="2052536" cy="894899"/>
          </a:xfrm>
          <a:prstGeom prst="ellipse">
            <a:avLst/>
          </a:prstGeom>
          <a:solidFill>
            <a:srgbClr val="31859B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ISM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44ba9c3a19_0_436"/>
          <p:cNvSpPr txBox="1">
            <a:spLocks noGrp="1"/>
          </p:cNvSpPr>
          <p:nvPr>
            <p:ph type="body" idx="1"/>
          </p:nvPr>
        </p:nvSpPr>
        <p:spPr>
          <a:xfrm>
            <a:off x="738813" y="692377"/>
            <a:ext cx="10934700" cy="1055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r>
              <a:rPr lang="en-US" sz="2500" dirty="0">
                <a:solidFill>
                  <a:srgbClr val="000090"/>
                </a:solidFill>
              </a:rPr>
              <a:t>BLU-263 </a:t>
            </a:r>
            <a:r>
              <a:rPr lang="en-US" sz="2500" dirty="0" err="1">
                <a:solidFill>
                  <a:srgbClr val="000090"/>
                </a:solidFill>
              </a:rPr>
              <a:t>Inibitore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selettivo</a:t>
            </a:r>
            <a:r>
              <a:rPr lang="en-US" sz="2500" dirty="0">
                <a:solidFill>
                  <a:srgbClr val="000090"/>
                </a:solidFill>
              </a:rPr>
              <a:t> di KIT D816V </a:t>
            </a:r>
            <a:r>
              <a:rPr lang="en-US" sz="2500" b="1" dirty="0">
                <a:solidFill>
                  <a:srgbClr val="000090"/>
                </a:solidFill>
              </a:rPr>
              <a:t> </a:t>
            </a:r>
            <a:endParaRPr sz="2500" b="1" dirty="0">
              <a:solidFill>
                <a:srgbClr val="000090"/>
              </a:solidFill>
            </a:endParaRPr>
          </a:p>
          <a:p>
            <a:pPr marL="457200" lvl="0" indent="-3873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Minima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penetrazione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nel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Sistema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Nervoso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Centrale</a:t>
            </a:r>
            <a:endParaRPr sz="2500" dirty="0">
              <a:solidFill>
                <a:srgbClr val="000090"/>
              </a:solidFill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326" name="Google Shape;326;g244ba9c3a19_0_436"/>
          <p:cNvSpPr txBox="1">
            <a:spLocks noGrp="1"/>
          </p:cNvSpPr>
          <p:nvPr>
            <p:ph type="title"/>
          </p:nvPr>
        </p:nvSpPr>
        <p:spPr>
          <a:xfrm>
            <a:off x="1715163" y="190547"/>
            <a:ext cx="898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600" b="1">
                <a:solidFill>
                  <a:srgbClr val="C00000"/>
                </a:solidFill>
              </a:rPr>
              <a:t>ELENESTINIB </a:t>
            </a:r>
            <a:endParaRPr sz="36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327" name="Google Shape;327;g244ba9c3a19_0_436"/>
          <p:cNvSpPr/>
          <p:nvPr/>
        </p:nvSpPr>
        <p:spPr>
          <a:xfrm>
            <a:off x="982326" y="2238081"/>
            <a:ext cx="10447673" cy="2872092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ISM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HARBOR (BLU 263)</a:t>
            </a:r>
            <a:endParaRPr sz="25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Fase 1 (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chiusa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tollerabilità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farmaco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Fase 2 PK (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chiusa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valutazione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dosaggio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ottimale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farmaco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richiesto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punteggio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minimo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TSS score;</a:t>
            </a:r>
            <a:endParaRPr sz="25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Fase 2 (in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randomizzato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2:1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farmaco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vs placebo.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Coorte S (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aperta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): non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randomizzazione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pazienti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con SM smoldering, non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richiesto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punteggio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minimo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ai </a:t>
            </a:r>
            <a:r>
              <a:rPr lang="en-US" sz="25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questionari</a:t>
            </a: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44ba9c3a19_0_436"/>
          <p:cNvSpPr/>
          <p:nvPr/>
        </p:nvSpPr>
        <p:spPr>
          <a:xfrm>
            <a:off x="8511703" y="1042932"/>
            <a:ext cx="2555130" cy="214494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Sintomi severi e non controllari dalla tp antimediatori.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Richiesto punteggio minimo ai questionari </a:t>
            </a:r>
            <a:endParaRPr/>
          </a:p>
        </p:txBody>
      </p:sp>
      <p:sp>
        <p:nvSpPr>
          <p:cNvPr id="329" name="Google Shape;329;g244ba9c3a19_0_436"/>
          <p:cNvSpPr/>
          <p:nvPr/>
        </p:nvSpPr>
        <p:spPr>
          <a:xfrm>
            <a:off x="30558" y="1459902"/>
            <a:ext cx="1802860" cy="1404414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Arruolamento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fase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nuova</a:t>
            </a:r>
            <a:r>
              <a:rPr lang="en-US" sz="14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apertura</a:t>
            </a:r>
            <a:endParaRPr dirty="0"/>
          </a:p>
        </p:txBody>
      </p:sp>
      <p:sp>
        <p:nvSpPr>
          <p:cNvPr id="330" name="Google Shape;330;g244ba9c3a19_0_436"/>
          <p:cNvSpPr/>
          <p:nvPr/>
        </p:nvSpPr>
        <p:spPr>
          <a:xfrm>
            <a:off x="5886854" y="5207806"/>
            <a:ext cx="418289" cy="5155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44ba9c3a19_0_436"/>
          <p:cNvSpPr txBox="1"/>
          <p:nvPr/>
        </p:nvSpPr>
        <p:spPr>
          <a:xfrm>
            <a:off x="931988" y="5622087"/>
            <a:ext cx="10328020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Dati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preliminari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122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pz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Riduzione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del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carico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sintomatologico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,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valori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di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triptasi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della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mutazione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KIT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Tollerato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a tutti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dosaggi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(25,50, 75, 100 mg) NO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eventi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avversi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severi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44ba9c3a19_0_4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3200" b="1">
                <a:solidFill>
                  <a:srgbClr val="C00000"/>
                </a:solidFill>
              </a:rPr>
              <a:t>BEZUCLASTINIB</a:t>
            </a:r>
            <a:endParaRPr sz="5200"/>
          </a:p>
        </p:txBody>
      </p:sp>
      <p:sp>
        <p:nvSpPr>
          <p:cNvPr id="304" name="Google Shape;304;g244ba9c3a19_0_44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6"/>
              <a:buFont typeface="Arial"/>
              <a:buNone/>
            </a:pPr>
            <a:endParaRPr sz="1200" dirty="0">
              <a:solidFill>
                <a:srgbClr val="1A1A1A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r>
              <a:rPr lang="en-US" sz="2500" dirty="0" err="1">
                <a:solidFill>
                  <a:srgbClr val="000090"/>
                </a:solidFill>
              </a:rPr>
              <a:t>Inibitore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selettivo</a:t>
            </a:r>
            <a:r>
              <a:rPr lang="en-US" sz="2500" dirty="0">
                <a:solidFill>
                  <a:srgbClr val="000090"/>
                </a:solidFill>
              </a:rPr>
              <a:t> di KIT D816V </a:t>
            </a:r>
            <a:r>
              <a:rPr lang="en-US" sz="2500" dirty="0" err="1">
                <a:solidFill>
                  <a:srgbClr val="000090"/>
                </a:solidFill>
              </a:rPr>
              <a:t>che</a:t>
            </a:r>
            <a:r>
              <a:rPr lang="en-US" sz="2500" dirty="0">
                <a:solidFill>
                  <a:srgbClr val="000090"/>
                </a:solidFill>
              </a:rPr>
              <a:t> a </a:t>
            </a:r>
            <a:r>
              <a:rPr lang="en-US" sz="2500" dirty="0" err="1">
                <a:solidFill>
                  <a:srgbClr val="000090"/>
                </a:solidFill>
              </a:rPr>
              <a:t>differenza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delle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precedenti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molecole</a:t>
            </a:r>
            <a:r>
              <a:rPr lang="en-US" sz="2500" dirty="0">
                <a:solidFill>
                  <a:srgbClr val="000090"/>
                </a:solidFill>
              </a:rPr>
              <a:t> non </a:t>
            </a:r>
            <a:r>
              <a:rPr lang="en-US" sz="2500" dirty="0" err="1">
                <a:solidFill>
                  <a:srgbClr val="000090"/>
                </a:solidFill>
              </a:rPr>
              <a:t>interagisce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significativamente</a:t>
            </a:r>
            <a:r>
              <a:rPr lang="en-US" sz="2500" dirty="0">
                <a:solidFill>
                  <a:srgbClr val="000090"/>
                </a:solidFill>
              </a:rPr>
              <a:t> con </a:t>
            </a:r>
            <a:r>
              <a:rPr lang="en-US" sz="2500" dirty="0" err="1">
                <a:solidFill>
                  <a:srgbClr val="000090"/>
                </a:solidFill>
              </a:rPr>
              <a:t>altri</a:t>
            </a:r>
            <a:r>
              <a:rPr lang="en-US" sz="2500" dirty="0">
                <a:solidFill>
                  <a:srgbClr val="000090"/>
                </a:solidFill>
              </a:rPr>
              <a:t> </a:t>
            </a:r>
            <a:r>
              <a:rPr lang="en-US" sz="2500" dirty="0" err="1">
                <a:solidFill>
                  <a:srgbClr val="000090"/>
                </a:solidFill>
              </a:rPr>
              <a:t>recettori</a:t>
            </a:r>
            <a:endParaRPr lang="en-US" sz="2500" dirty="0">
              <a:solidFill>
                <a:srgbClr val="000090"/>
              </a:solidFill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endParaRPr sz="2500" dirty="0">
              <a:solidFill>
                <a:srgbClr val="000090"/>
              </a:solidFill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r>
              <a:rPr lang="en-US" sz="2500" dirty="0" err="1">
                <a:solidFill>
                  <a:srgbClr val="000090"/>
                </a:solidFill>
              </a:rPr>
              <a:t>Soprattutto</a:t>
            </a:r>
            <a:r>
              <a:rPr lang="en-US" sz="2500" dirty="0">
                <a:solidFill>
                  <a:srgbClr val="000090"/>
                </a:solidFill>
              </a:rPr>
              <a:t>  non PDGFR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α </a:t>
            </a:r>
            <a:r>
              <a:rPr lang="en-US" sz="2500" dirty="0">
                <a:solidFill>
                  <a:srgbClr val="000090"/>
                </a:solidFill>
              </a:rPr>
              <a:t>e 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PDGFRβ              minor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rischio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di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piastrinopenia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severa</a:t>
            </a:r>
            <a:endParaRPr lang="en-US" sz="2500" dirty="0">
              <a:solidFill>
                <a:srgbClr val="000090"/>
              </a:solidFill>
              <a:highlight>
                <a:schemeClr val="lt1"/>
              </a:highlight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endParaRPr sz="2500" dirty="0">
              <a:solidFill>
                <a:srgbClr val="000090"/>
              </a:solidFill>
              <a:highlight>
                <a:schemeClr val="lt1"/>
              </a:highlight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Minima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penetrazione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nel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Sistema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Nervoso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Centrale</a:t>
            </a: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endParaRPr sz="2500" dirty="0">
              <a:solidFill>
                <a:srgbClr val="000090"/>
              </a:solidFill>
              <a:highlight>
                <a:schemeClr val="lt1"/>
              </a:highlight>
            </a:endParaRPr>
          </a:p>
          <a:p>
            <a:pPr marL="285750" lvl="0" indent="-28575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500"/>
              <a:buChar char="•"/>
            </a:pP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Risultati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fase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1 (n 11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pazienti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): 100%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dei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pz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hanno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avuto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una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riduzione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&gt;50%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dei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livelli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di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triptasi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; 72%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riduzione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&gt;50%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dei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mastociti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nel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 </a:t>
            </a:r>
            <a:r>
              <a:rPr lang="en-US" sz="2500" dirty="0" err="1">
                <a:solidFill>
                  <a:srgbClr val="000090"/>
                </a:solidFill>
                <a:highlight>
                  <a:schemeClr val="lt1"/>
                </a:highlight>
              </a:rPr>
              <a:t>midollo</a:t>
            </a:r>
            <a:r>
              <a:rPr lang="en-US" sz="2500" dirty="0">
                <a:solidFill>
                  <a:srgbClr val="000090"/>
                </a:solidFill>
                <a:highlight>
                  <a:schemeClr val="lt1"/>
                </a:highlight>
              </a:rPr>
              <a:t>. </a:t>
            </a:r>
            <a:endParaRPr sz="3900" dirty="0"/>
          </a:p>
        </p:txBody>
      </p:sp>
      <p:sp>
        <p:nvSpPr>
          <p:cNvPr id="305" name="Google Shape;305;g244ba9c3a19_0_443"/>
          <p:cNvSpPr/>
          <p:nvPr/>
        </p:nvSpPr>
        <p:spPr>
          <a:xfrm>
            <a:off x="5819700" y="3290850"/>
            <a:ext cx="552600" cy="276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405796cc72_0_84"/>
          <p:cNvSpPr txBox="1">
            <a:spLocks noGrp="1"/>
          </p:cNvSpPr>
          <p:nvPr>
            <p:ph type="title"/>
          </p:nvPr>
        </p:nvSpPr>
        <p:spPr>
          <a:xfrm>
            <a:off x="681000" y="132450"/>
            <a:ext cx="108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b="1">
                <a:solidFill>
                  <a:srgbClr val="C00000"/>
                </a:solidFill>
              </a:rPr>
              <a:t>BEZUCLASTINIB</a:t>
            </a:r>
            <a:br>
              <a:rPr lang="en-US" sz="3200" b="1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sp>
        <p:nvSpPr>
          <p:cNvPr id="313" name="Google Shape;313;g2405796cc72_0_84"/>
          <p:cNvSpPr/>
          <p:nvPr/>
        </p:nvSpPr>
        <p:spPr>
          <a:xfrm>
            <a:off x="878774" y="902557"/>
            <a:ext cx="10518801" cy="4129554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it-IT" sz="4000" b="1" i="0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Mastocitosi Avanzata</a:t>
            </a:r>
            <a:endParaRPr sz="4000" b="1" i="0" u="none" strike="noStrike" cap="none" dirty="0">
              <a:solidFill>
                <a:srgbClr val="95373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APEX (CGT201)</a:t>
            </a:r>
            <a:endParaRPr sz="27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studio di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fase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II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prevede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2500" b="0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1 per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dosaggio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ottimale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farmaco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500" b="0" i="0" u="none" strike="noStrike" cap="none" dirty="0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chiusa</a:t>
            </a:r>
            <a:r>
              <a:rPr lang="en-US" sz="2500" b="0" i="0" u="none" strike="noStrike" cap="none" dirty="0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 b="0" i="0" u="none" strike="noStrike" cap="none" dirty="0">
              <a:solidFill>
                <a:srgbClr val="00009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2 di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espansione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con 2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bracci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randomizzati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a 2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differenti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dosaggi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(300 e 150 mg,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selezionato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quest’ultimo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dosaggio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500" b="0" i="0" u="none" strike="noStrike" cap="none" dirty="0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chiusa</a:t>
            </a:r>
            <a:r>
              <a:rPr lang="en-US" sz="2500" b="0" i="0" u="none" strike="noStrike" cap="none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 b="0" i="0" u="none" strike="noStrike" cap="none" dirty="0">
              <a:solidFill>
                <a:srgbClr val="00009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NO PLACEBO</a:t>
            </a:r>
            <a:endParaRPr sz="25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2405796cc72_0_84"/>
          <p:cNvSpPr txBox="1"/>
          <p:nvPr/>
        </p:nvSpPr>
        <p:spPr>
          <a:xfrm>
            <a:off x="992221" y="5359940"/>
            <a:ext cx="887617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Risultati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preliminari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Risposte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complessive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73%</a:t>
            </a:r>
            <a:endParaRPr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Un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terzo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dei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pz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precedentemente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trattati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con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midostaurina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e 15% con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avapritinib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5" name="Google Shape;315;g2405796cc72_0_84"/>
          <p:cNvSpPr/>
          <p:nvPr/>
        </p:nvSpPr>
        <p:spPr>
          <a:xfrm>
            <a:off x="-19455" y="3764285"/>
            <a:ext cx="632298" cy="2042809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>
          <a:extLst>
            <a:ext uri="{FF2B5EF4-FFF2-40B4-BE49-F238E27FC236}">
              <a16:creationId xmlns:a16="http://schemas.microsoft.com/office/drawing/2014/main" id="{377F7BA2-B7B2-8E9A-8B9D-E21EF47C31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405796cc72_0_84">
            <a:extLst>
              <a:ext uri="{FF2B5EF4-FFF2-40B4-BE49-F238E27FC236}">
                <a16:creationId xmlns:a16="http://schemas.microsoft.com/office/drawing/2014/main" id="{D85179E8-B638-A903-0014-4EF8599AE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1000" y="132450"/>
            <a:ext cx="1083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b="1">
                <a:solidFill>
                  <a:srgbClr val="C00000"/>
                </a:solidFill>
              </a:rPr>
              <a:t>BEZUCLASTINIB</a:t>
            </a:r>
            <a:br>
              <a:rPr lang="en-US" sz="3200" b="1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/>
          </a:p>
        </p:txBody>
      </p:sp>
      <p:sp>
        <p:nvSpPr>
          <p:cNvPr id="312" name="Google Shape;312;g2405796cc72_0_84">
            <a:extLst>
              <a:ext uri="{FF2B5EF4-FFF2-40B4-BE49-F238E27FC236}">
                <a16:creationId xmlns:a16="http://schemas.microsoft.com/office/drawing/2014/main" id="{1A329F66-D562-EE76-9BF8-B69B13356E1A}"/>
              </a:ext>
            </a:extLst>
          </p:cNvPr>
          <p:cNvSpPr/>
          <p:nvPr/>
        </p:nvSpPr>
        <p:spPr>
          <a:xfrm>
            <a:off x="681000" y="1045722"/>
            <a:ext cx="10600558" cy="5113437"/>
          </a:xfrm>
          <a:prstGeom prst="rect">
            <a:avLst/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Mastocitosi</a:t>
            </a:r>
            <a:r>
              <a:rPr lang="en-US" sz="4000" b="1" i="0" u="none" strike="noStrike" cap="none" dirty="0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dirty="0" err="1">
                <a:solidFill>
                  <a:srgbClr val="953734"/>
                </a:solidFill>
                <a:latin typeface="Calibri"/>
                <a:ea typeface="Calibri"/>
                <a:cs typeface="Calibri"/>
                <a:sym typeface="Calibri"/>
              </a:rPr>
              <a:t>Indolente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1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27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CGT-202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studio di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fase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II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che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prevede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1 per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valutare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dosaggio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ottimale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farmaco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500" b="0" i="0" u="none" strike="noStrike" cap="none" dirty="0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chiusa</a:t>
            </a:r>
            <a:r>
              <a:rPr lang="en-US" sz="2500" b="0" i="0" u="none" strike="noStrike" cap="none" dirty="0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500" dirty="0">
              <a:solidFill>
                <a:srgbClr val="000090"/>
              </a:solidFill>
              <a:highlight>
                <a:srgbClr val="FFFF00"/>
              </a:highlight>
              <a:latin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2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randomizzata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2:1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farmaco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vs placebo</a:t>
            </a:r>
            <a:endParaRPr lang="en-US" sz="2500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al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Ciclo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7 crossover al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farmaco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sperimentale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nel</a:t>
            </a: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braccio placebo </a:t>
            </a:r>
            <a:r>
              <a:rPr lang="en-US" sz="2500" b="0" i="0" u="none" strike="noStrike" cap="none" dirty="0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500" b="0" i="0" u="none" strike="noStrike" cap="none" dirty="0" err="1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chiusa</a:t>
            </a:r>
            <a:r>
              <a:rPr lang="en-US" sz="2500" b="0" i="0" u="none" strike="noStrike" cap="none" dirty="0">
                <a:solidFill>
                  <a:srgbClr val="000090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endParaRPr sz="2500" b="0" i="0" u="none" strike="noStrike" cap="none" dirty="0">
              <a:solidFill>
                <a:srgbClr val="00009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500" b="0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g2405796cc72_0_84">
            <a:extLst>
              <a:ext uri="{FF2B5EF4-FFF2-40B4-BE49-F238E27FC236}">
                <a16:creationId xmlns:a16="http://schemas.microsoft.com/office/drawing/2014/main" id="{AD90C215-6731-6534-539A-C6F5D74701FE}"/>
              </a:ext>
            </a:extLst>
          </p:cNvPr>
          <p:cNvSpPr/>
          <p:nvPr/>
        </p:nvSpPr>
        <p:spPr>
          <a:xfrm>
            <a:off x="814975" y="1080334"/>
            <a:ext cx="2618338" cy="1766383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lt1"/>
                </a:solidFill>
              </a:rPr>
              <a:t>ANALISI PRELIMINARE DEI DATI IN CORSO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63378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5">
            <a:extLst>
              <a:ext uri="{FF2B5EF4-FFF2-40B4-BE49-F238E27FC236}">
                <a16:creationId xmlns:a16="http://schemas.microsoft.com/office/drawing/2014/main" id="{6F23F2CD-87EE-12EC-26B5-FF35BA454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3102" y="14793"/>
            <a:ext cx="2754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Ringraziamenti</a:t>
            </a:r>
          </a:p>
        </p:txBody>
      </p:sp>
      <p:sp>
        <p:nvSpPr>
          <p:cNvPr id="3" name="CasellaDiTesto 5">
            <a:extLst>
              <a:ext uri="{FF2B5EF4-FFF2-40B4-BE49-F238E27FC236}">
                <a16:creationId xmlns:a16="http://schemas.microsoft.com/office/drawing/2014/main" id="{90AC368D-1B58-24CE-42D0-D2018B620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824" y="975039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Firenze</a:t>
            </a:r>
          </a:p>
        </p:txBody>
      </p:sp>
      <p:graphicFrame>
        <p:nvGraphicFramePr>
          <p:cNvPr id="4" name="Object 54">
            <a:extLst>
              <a:ext uri="{FF2B5EF4-FFF2-40B4-BE49-F238E27FC236}">
                <a16:creationId xmlns:a16="http://schemas.microsoft.com/office/drawing/2014/main" id="{6215E3B7-D28C-DAC4-A8C3-565046CC4E5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68775" y="996473"/>
          <a:ext cx="78581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magine" r:id="rId2" imgW="7772400" imgH="7658100" progId="Word.Picture.8">
                  <p:embed/>
                </p:oleObj>
              </mc:Choice>
              <mc:Fallback>
                <p:oleObj name="Immagine" r:id="rId2" imgW="7772400" imgH="7658100" progId="Word.Picture.8">
                  <p:embed/>
                  <p:pic>
                    <p:nvPicPr>
                      <p:cNvPr id="4" name="Object 54">
                        <a:extLst>
                          <a:ext uri="{FF2B5EF4-FFF2-40B4-BE49-F238E27FC236}">
                            <a16:creationId xmlns:a16="http://schemas.microsoft.com/office/drawing/2014/main" id="{6215E3B7-D28C-DAC4-A8C3-565046CC4E5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75" y="996473"/>
                        <a:ext cx="785813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>
            <a:extLst>
              <a:ext uri="{FF2B5EF4-FFF2-40B4-BE49-F238E27FC236}">
                <a16:creationId xmlns:a16="http://schemas.microsoft.com/office/drawing/2014/main" id="{B244A455-52D6-1F8E-B219-D0AEE6BB2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836" y="990123"/>
            <a:ext cx="8128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4FF597B-7593-8F9D-D763-A69B2B225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689" y="683154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Verona</a:t>
            </a:r>
          </a:p>
        </p:txBody>
      </p:sp>
      <p:sp>
        <p:nvSpPr>
          <p:cNvPr id="7" name="CasellaDiTesto 5">
            <a:extLst>
              <a:ext uri="{FF2B5EF4-FFF2-40B4-BE49-F238E27FC236}">
                <a16:creationId xmlns:a16="http://schemas.microsoft.com/office/drawing/2014/main" id="{94E5D9E5-44B0-C951-90BC-78F810E30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1584" y="709718"/>
            <a:ext cx="1492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Pavia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B4A2F8F4-5E7D-5E42-4420-BF20A49791D2}"/>
              </a:ext>
            </a:extLst>
          </p:cNvPr>
          <p:cNvSpPr>
            <a:spLocks noGrp="1"/>
          </p:cNvSpPr>
          <p:nvPr/>
        </p:nvSpPr>
        <p:spPr>
          <a:xfrm>
            <a:off x="636030" y="1383823"/>
            <a:ext cx="3978508" cy="1216539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CRIMM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SOD Ematologia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Azienda Ospedaliera Universitaria Careggi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University of Florence, Italy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98BAA8-595A-CA5A-3F6F-EBB974E8F61A}"/>
              </a:ext>
            </a:extLst>
          </p:cNvPr>
          <p:cNvSpPr txBox="1"/>
          <p:nvPr/>
        </p:nvSpPr>
        <p:spPr>
          <a:xfrm>
            <a:off x="859566" y="2691169"/>
            <a:ext cx="1540498" cy="369126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A. M.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Vannucchi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A. Atanasio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M. Balliu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N. Bartalucci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V. Boldrini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M. Borella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L. Calabresi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G. Capecchi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1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J</a:t>
            </a:r>
            <a:r>
              <a:rPr kumimoji="0" lang="it-IT" sz="1333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</a:t>
            </a:r>
            <a:r>
              <a:rPr kumimoji="0" lang="it-IT" sz="1333" b="1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Caroprese</a:t>
            </a:r>
            <a:endParaRPr kumimoji="0" lang="it-IT" sz="1333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P. Cicogna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G. Coltro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1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F. </a:t>
            </a:r>
            <a:r>
              <a:rPr kumimoji="0" lang="it-IT" sz="1333" b="1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Crupi</a:t>
            </a:r>
            <a:endParaRPr kumimoji="0" lang="it-IT" sz="1333" b="1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A.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Enderti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M. Esposito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F. Gesullo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P.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Guglielmelli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AC7C342-1703-B2E9-5982-B9A115A0F095}"/>
              </a:ext>
            </a:extLst>
          </p:cNvPr>
          <p:cNvSpPr txBox="1"/>
          <p:nvPr/>
        </p:nvSpPr>
        <p:spPr>
          <a:xfrm>
            <a:off x="2392973" y="2691169"/>
            <a:ext cx="1540498" cy="23374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G. Loscocco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C. Maccari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C. Mannarelli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F</a:t>
            </a: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Pancani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C. Paoli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S. Romagnoli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G. Rotunno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L. Signori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D. Tarantino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F.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Vanderwert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ABA91E-6F82-A999-9801-217FF73482D4}"/>
              </a:ext>
            </a:extLst>
          </p:cNvPr>
          <p:cNvSpPr txBox="1"/>
          <p:nvPr/>
        </p:nvSpPr>
        <p:spPr>
          <a:xfrm>
            <a:off x="7435403" y="1147702"/>
            <a:ext cx="1403798" cy="14348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R. Zanotti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P. Bonadonna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M. Bonifacio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I.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Tanasi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F</a:t>
            </a: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Olivieri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F</a:t>
            </a: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Nalin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1142DD1-73A5-02A7-414E-6C1613763C62}"/>
              </a:ext>
            </a:extLst>
          </p:cNvPr>
          <p:cNvSpPr txBox="1"/>
          <p:nvPr/>
        </p:nvSpPr>
        <p:spPr>
          <a:xfrm>
            <a:off x="9537543" y="1147702"/>
            <a:ext cx="1291428" cy="7580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C. Elena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N. Fiorelli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J</a:t>
            </a: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Ferrari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82B6034-6350-5163-8F52-7CA15499160E}"/>
              </a:ext>
            </a:extLst>
          </p:cNvPr>
          <p:cNvSpPr txBox="1"/>
          <p:nvPr/>
        </p:nvSpPr>
        <p:spPr>
          <a:xfrm>
            <a:off x="10430139" y="6124643"/>
            <a:ext cx="1420681" cy="5323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Borsa di studio Fabio </a:t>
            </a:r>
            <a:r>
              <a:rPr kumimoji="0" lang="it-IT" sz="1333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Parroni</a:t>
            </a:r>
            <a:endParaRPr kumimoji="0" lang="it-IT" sz="1333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CF5A16F-3793-995B-BE4D-7A20224648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861" y="5520303"/>
            <a:ext cx="1229991" cy="11847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086B574-971F-D99A-2681-89B8145EBD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689" y="2626832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Bologna</a:t>
            </a:r>
          </a:p>
        </p:txBody>
      </p:sp>
      <p:sp>
        <p:nvSpPr>
          <p:cNvPr id="18" name="CasellaDiTesto 5">
            <a:extLst>
              <a:ext uri="{FF2B5EF4-FFF2-40B4-BE49-F238E27FC236}">
                <a16:creationId xmlns:a16="http://schemas.microsoft.com/office/drawing/2014/main" id="{2B4652A3-1E58-452D-876E-785B6677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638" y="2842471"/>
            <a:ext cx="149233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Salerno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A8B3365-F542-4173-CE3E-28AC1B02CC38}"/>
              </a:ext>
            </a:extLst>
          </p:cNvPr>
          <p:cNvSpPr txBox="1"/>
          <p:nvPr/>
        </p:nvSpPr>
        <p:spPr>
          <a:xfrm>
            <a:off x="7435402" y="3045080"/>
            <a:ext cx="1428707" cy="532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Papayannidis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S.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Soverini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70C40F0-2662-FCDD-3E90-35665CE64C23}"/>
              </a:ext>
            </a:extLst>
          </p:cNvPr>
          <p:cNvSpPr txBox="1"/>
          <p:nvPr/>
        </p:nvSpPr>
        <p:spPr>
          <a:xfrm>
            <a:off x="9537543" y="3223755"/>
            <a:ext cx="1291428" cy="5323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M. Triggiani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R</a:t>
            </a: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Parente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ADB059A-57F2-CC54-C28D-798C5BECFAEE}"/>
              </a:ext>
            </a:extLst>
          </p:cNvPr>
          <p:cNvSpPr txBox="1"/>
          <p:nvPr/>
        </p:nvSpPr>
        <p:spPr>
          <a:xfrm>
            <a:off x="4350661" y="3125938"/>
            <a:ext cx="1540498" cy="18861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F</a:t>
            </a: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Annunziato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S. Bencini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L. Masi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I.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Ciardetti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N. </a:t>
            </a: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Pimpinelli</a:t>
            </a:r>
            <a:endParaRPr kumimoji="0" lang="it-IT" sz="1333" b="0" i="0" u="none" strike="noStrike" kern="0" cap="none" spc="0" normalizeH="0" baseline="0" noProof="0" dirty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  <a:sym typeface="Helvetica"/>
            </a:endParaRP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A. Radice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 err="1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R</a:t>
            </a: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. Santi</a:t>
            </a:r>
          </a:p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G. Dragoni</a:t>
            </a:r>
          </a:p>
        </p:txBody>
      </p:sp>
      <p:sp>
        <p:nvSpPr>
          <p:cNvPr id="26" name="Sottotitolo 2">
            <a:extLst>
              <a:ext uri="{FF2B5EF4-FFF2-40B4-BE49-F238E27FC236}">
                <a16:creationId xmlns:a16="http://schemas.microsoft.com/office/drawing/2014/main" id="{6E2765B9-77B9-35B5-CBF4-77187B998E8C}"/>
              </a:ext>
            </a:extLst>
          </p:cNvPr>
          <p:cNvSpPr>
            <a:spLocks noGrp="1"/>
          </p:cNvSpPr>
          <p:nvPr/>
        </p:nvSpPr>
        <p:spPr>
          <a:xfrm>
            <a:off x="3878132" y="2782271"/>
            <a:ext cx="2485556" cy="44729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Helvetica"/>
              </a:rPr>
              <a:t>Gruppo Multi-disciplinare</a:t>
            </a:r>
          </a:p>
        </p:txBody>
      </p:sp>
      <p:pic>
        <p:nvPicPr>
          <p:cNvPr id="1026" name="Picture 2" descr="Associazione RIMA - Rete Italiana Mastocitosi">
            <a:extLst>
              <a:ext uri="{FF2B5EF4-FFF2-40B4-BE49-F238E27FC236}">
                <a16:creationId xmlns:a16="http://schemas.microsoft.com/office/drawing/2014/main" id="{10FC95C3-9E02-6C29-BA33-8F0B392BC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454" y="5520303"/>
            <a:ext cx="1229991" cy="122999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7C5C12B-398C-D048-D9C1-3331AB99A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4970" y="4084897"/>
            <a:ext cx="16557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Tutti </a:t>
            </a:r>
            <a:r>
              <a:rPr kumimoji="0" lang="en-US" alt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i</a:t>
            </a: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 </a:t>
            </a:r>
            <a:r>
              <a:rPr kumimoji="0" lang="en-US" alt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Centri</a:t>
            </a: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 </a:t>
            </a:r>
            <a:r>
              <a:rPr kumimoji="0" lang="en-US" altLang="it-IT" sz="2000" b="1" i="0" u="none" strike="noStrike" kern="0" cap="none" spc="0" normalizeH="0" baseline="0" noProof="0" dirty="0" err="1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afferenti</a:t>
            </a: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 RIMA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1410D85B-61D9-D07B-CB5A-512754CE57F3}"/>
              </a:ext>
            </a:extLst>
          </p:cNvPr>
          <p:cNvSpPr txBox="1"/>
          <p:nvPr/>
        </p:nvSpPr>
        <p:spPr>
          <a:xfrm>
            <a:off x="7430064" y="4274809"/>
            <a:ext cx="1409138" cy="306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M. Criscuolo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E160CEB-652E-BF99-A8A6-E1EC873B2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2688" y="3853410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Roma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3BB167AF-2C55-7EE1-7FD7-D6FB161C4569}"/>
              </a:ext>
            </a:extLst>
          </p:cNvPr>
          <p:cNvSpPr txBox="1"/>
          <p:nvPr/>
        </p:nvSpPr>
        <p:spPr>
          <a:xfrm>
            <a:off x="9547856" y="2452520"/>
            <a:ext cx="1281114" cy="3066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333" b="0" i="0" u="none" strike="noStrike" kern="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  <a:sym typeface="Helvetica"/>
              </a:rPr>
              <a:t>M. Rondoni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B848BCC-C2A1-8EB4-8FBC-B13C96E5F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36638" y="2017661"/>
            <a:ext cx="16557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2000" b="1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  <a:sym typeface="Helvetica"/>
              </a:rPr>
              <a:t>Ravenna</a:t>
            </a:r>
          </a:p>
        </p:txBody>
      </p:sp>
    </p:spTree>
    <p:extLst>
      <p:ext uri="{BB962C8B-B14F-4D97-AF65-F5344CB8AC3E}">
        <p14:creationId xmlns:p14="http://schemas.microsoft.com/office/powerpoint/2010/main" val="374420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05796cc72_0_2"/>
          <p:cNvSpPr txBox="1"/>
          <p:nvPr/>
        </p:nvSpPr>
        <p:spPr>
          <a:xfrm>
            <a:off x="2027548" y="116632"/>
            <a:ext cx="8136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Mastocitosi - terapia convenzionale</a:t>
            </a:r>
            <a:endParaRPr sz="3600" b="1" i="0" u="none" strike="noStrike" cap="non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2405796cc72_0_2"/>
          <p:cNvSpPr txBox="1"/>
          <p:nvPr/>
        </p:nvSpPr>
        <p:spPr>
          <a:xfrm>
            <a:off x="3197433" y="1741675"/>
            <a:ext cx="1101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Indolente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2405796cc72_0_2"/>
          <p:cNvSpPr txBox="1"/>
          <p:nvPr/>
        </p:nvSpPr>
        <p:spPr>
          <a:xfrm>
            <a:off x="8019755" y="1741675"/>
            <a:ext cx="1196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Avanzata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0" name="Google Shape;100;g2405796cc72_0_2"/>
          <p:cNvCxnSpPr/>
          <p:nvPr/>
        </p:nvCxnSpPr>
        <p:spPr>
          <a:xfrm>
            <a:off x="2057400" y="1147950"/>
            <a:ext cx="8077200" cy="0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1" name="Google Shape;101;g2405796cc72_0_2"/>
          <p:cNvCxnSpPr/>
          <p:nvPr/>
        </p:nvCxnSpPr>
        <p:spPr>
          <a:xfrm>
            <a:off x="5867400" y="843150"/>
            <a:ext cx="0" cy="304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g2405796cc72_0_2"/>
          <p:cNvCxnSpPr/>
          <p:nvPr/>
        </p:nvCxnSpPr>
        <p:spPr>
          <a:xfrm>
            <a:off x="3578433" y="1224150"/>
            <a:ext cx="0" cy="533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3" name="Google Shape;103;g2405796cc72_0_2"/>
          <p:cNvSpPr txBox="1"/>
          <p:nvPr/>
        </p:nvSpPr>
        <p:spPr>
          <a:xfrm>
            <a:off x="7662568" y="3273613"/>
            <a:ext cx="18939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Terapia citoriduttiva</a:t>
            </a: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4" name="Google Shape;104;g2405796cc72_0_2"/>
          <p:cNvCxnSpPr/>
          <p:nvPr/>
        </p:nvCxnSpPr>
        <p:spPr>
          <a:xfrm>
            <a:off x="8569030" y="2214750"/>
            <a:ext cx="0" cy="838200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5" name="Google Shape;105;g2405796cc72_0_2"/>
          <p:cNvCxnSpPr/>
          <p:nvPr/>
        </p:nvCxnSpPr>
        <p:spPr>
          <a:xfrm>
            <a:off x="8645230" y="4119750"/>
            <a:ext cx="0" cy="15240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06" name="Google Shape;106;g2405796cc72_0_2"/>
          <p:cNvSpPr txBox="1"/>
          <p:nvPr/>
        </p:nvSpPr>
        <p:spPr>
          <a:xfrm>
            <a:off x="2401489" y="5820892"/>
            <a:ext cx="2353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caso di fallimento, possibile tentare terapia citoriduttiva o arruolamento in trial clinico</a:t>
            </a:r>
            <a:endParaRPr sz="1400" b="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2405796cc72_0_2"/>
          <p:cNvSpPr txBox="1"/>
          <p:nvPr/>
        </p:nvSpPr>
        <p:spPr>
          <a:xfrm>
            <a:off x="2795594" y="3070413"/>
            <a:ext cx="1886400" cy="1169700"/>
          </a:xfrm>
          <a:prstGeom prst="rect">
            <a:avLst/>
          </a:prstGeom>
          <a:noFill/>
          <a:ln w="9525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Evitare trigger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Anti-istaminici H1 e H2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Cromoglicato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PUVA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Bisfosfonati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8" name="Google Shape;108;g2405796cc72_0_2"/>
          <p:cNvCxnSpPr/>
          <p:nvPr/>
        </p:nvCxnSpPr>
        <p:spPr>
          <a:xfrm>
            <a:off x="3578433" y="2214750"/>
            <a:ext cx="0" cy="838200"/>
          </a:xfrm>
          <a:prstGeom prst="straightConnector1">
            <a:avLst/>
          </a:prstGeom>
          <a:noFill/>
          <a:ln w="9525" cap="flat" cmpd="sng">
            <a:solidFill>
              <a:srgbClr val="FF3300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09" name="Google Shape;109;g2405796cc72_0_2"/>
          <p:cNvCxnSpPr/>
          <p:nvPr/>
        </p:nvCxnSpPr>
        <p:spPr>
          <a:xfrm>
            <a:off x="3578433" y="4473763"/>
            <a:ext cx="0" cy="1260600"/>
          </a:xfrm>
          <a:prstGeom prst="straightConnector1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10" name="Google Shape;110;g2405796cc72_0_2"/>
          <p:cNvSpPr txBox="1"/>
          <p:nvPr/>
        </p:nvSpPr>
        <p:spPr>
          <a:xfrm>
            <a:off x="7630188" y="5734238"/>
            <a:ext cx="19758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75" tIns="45675" rIns="91375" bIns="456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caso di fallimento, considerare protocollo clinico e HSCT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2405796cc72_0_2"/>
          <p:cNvSpPr/>
          <p:nvPr/>
        </p:nvSpPr>
        <p:spPr>
          <a:xfrm>
            <a:off x="7662568" y="3098238"/>
            <a:ext cx="1893900" cy="976200"/>
          </a:xfrm>
          <a:prstGeom prst="ellipse">
            <a:avLst/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375" tIns="45675" rIns="91375" bIns="456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12" name="Google Shape;112;g2405796cc72_0_2"/>
          <p:cNvCxnSpPr/>
          <p:nvPr/>
        </p:nvCxnSpPr>
        <p:spPr>
          <a:xfrm>
            <a:off x="8569030" y="1224150"/>
            <a:ext cx="0" cy="5334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44ba9c3a19_0_470"/>
          <p:cNvSpPr txBox="1">
            <a:spLocks noGrp="1"/>
          </p:cNvSpPr>
          <p:nvPr>
            <p:ph type="body" idx="1"/>
          </p:nvPr>
        </p:nvSpPr>
        <p:spPr>
          <a:xfrm>
            <a:off x="881000" y="1643817"/>
            <a:ext cx="9301200" cy="542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 sz="48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rgbClr val="0070C0"/>
                </a:solidFill>
              </a:rPr>
              <a:t>Interferone</a:t>
            </a:r>
            <a:r>
              <a:rPr lang="en-US" sz="2800" b="1">
                <a:solidFill>
                  <a:schemeClr val="accent1"/>
                </a:solidFill>
              </a:rPr>
              <a:t> </a:t>
            </a:r>
            <a:r>
              <a:rPr lang="en-US" sz="2800" b="1">
                <a:solidFill>
                  <a:srgbClr val="0070C0"/>
                </a:solidFill>
                <a:highlight>
                  <a:srgbClr val="FFFFFF"/>
                </a:highlight>
              </a:rPr>
              <a:t>α</a:t>
            </a:r>
            <a:endParaRPr sz="2800" b="1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>
              <a:solidFill>
                <a:srgbClr val="0070C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800" b="1">
                <a:solidFill>
                  <a:srgbClr val="0070C0"/>
                </a:solidFill>
              </a:rPr>
              <a:t>Cladribina</a:t>
            </a:r>
            <a:r>
              <a:rPr lang="en-US" b="1">
                <a:solidFill>
                  <a:srgbClr val="0070C0"/>
                </a:solidFill>
              </a:rPr>
              <a:t> </a:t>
            </a:r>
            <a:endParaRPr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19" name="Google Shape;119;g244ba9c3a19_0_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90003">
            <a:off x="10708277" y="3348260"/>
            <a:ext cx="390526" cy="709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g244ba9c3a19_0_47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9700" y="5238734"/>
            <a:ext cx="762000" cy="1170642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244ba9c3a19_0_470"/>
          <p:cNvSpPr/>
          <p:nvPr/>
        </p:nvSpPr>
        <p:spPr>
          <a:xfrm>
            <a:off x="4605839" y="3712158"/>
            <a:ext cx="523800" cy="1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244ba9c3a19_0_470"/>
          <p:cNvSpPr/>
          <p:nvPr/>
        </p:nvSpPr>
        <p:spPr>
          <a:xfrm>
            <a:off x="5737400" y="2978820"/>
            <a:ext cx="4444800" cy="142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Funzione immunomodulatoria, può determinare disturbi simil influenzali, meglio tollerato nella formulazione pegilata con aumento della durata</a:t>
            </a:r>
            <a:endParaRPr sz="2000" b="0" i="0" u="none" strike="noStrike" cap="non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244ba9c3a19_0_470"/>
          <p:cNvSpPr/>
          <p:nvPr/>
        </p:nvSpPr>
        <p:spPr>
          <a:xfrm>
            <a:off x="4605850" y="5585433"/>
            <a:ext cx="523800" cy="1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244ba9c3a19_0_470"/>
          <p:cNvSpPr/>
          <p:nvPr/>
        </p:nvSpPr>
        <p:spPr>
          <a:xfrm>
            <a:off x="5737400" y="5169574"/>
            <a:ext cx="4632900" cy="12399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hemioterapico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convenzionale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, utile per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avere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risposta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rapida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000" b="0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Può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determinare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immunodepressione</a:t>
            </a:r>
            <a:endParaRPr sz="2000" b="0" i="0" u="none" strike="noStrike" cap="none" dirty="0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244ba9c3a19_0_470"/>
          <p:cNvSpPr/>
          <p:nvPr/>
        </p:nvSpPr>
        <p:spPr>
          <a:xfrm>
            <a:off x="3992600" y="128067"/>
            <a:ext cx="3967200" cy="15330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Terapia citoriduttiva </a:t>
            </a:r>
            <a:endParaRPr sz="3200" b="1" i="0" u="none" strike="noStrike" cap="non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244ba9c3a19_0_470"/>
          <p:cNvSpPr txBox="1"/>
          <p:nvPr/>
        </p:nvSpPr>
        <p:spPr>
          <a:xfrm>
            <a:off x="276727" y="1715428"/>
            <a:ext cx="4329112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itchFamily="2" charset="2"/>
              <a:buChar char="Ø"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Farmaci convenzionali</a:t>
            </a:r>
            <a:endParaRPr sz="2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405796cc72_0_94"/>
          <p:cNvSpPr txBox="1">
            <a:spLocks noGrp="1"/>
          </p:cNvSpPr>
          <p:nvPr>
            <p:ph type="title"/>
          </p:nvPr>
        </p:nvSpPr>
        <p:spPr>
          <a:xfrm>
            <a:off x="1856025" y="372025"/>
            <a:ext cx="87327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4375"/>
              <a:buNone/>
            </a:pPr>
            <a:r>
              <a:rPr lang="en-US" sz="3200" b="1">
                <a:solidFill>
                  <a:srgbClr val="C00000"/>
                </a:solidFill>
              </a:rPr>
              <a:t>INIBITORI SELETTIVI DI KIT D816V NELLA MASTOCITOSI SISTEMICA</a:t>
            </a:r>
            <a:endParaRPr sz="54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0909"/>
              <a:buNone/>
            </a:pPr>
            <a:endParaRPr/>
          </a:p>
        </p:txBody>
      </p:sp>
      <p:sp>
        <p:nvSpPr>
          <p:cNvPr id="150" name="Google Shape;150;g2405796cc72_0_94"/>
          <p:cNvSpPr/>
          <p:nvPr/>
        </p:nvSpPr>
        <p:spPr>
          <a:xfrm>
            <a:off x="2370997" y="3356992"/>
            <a:ext cx="1937400" cy="1872300"/>
          </a:xfrm>
          <a:prstGeom prst="ellipse">
            <a:avLst/>
          </a:prstGeom>
          <a:gradFill>
            <a:gsLst>
              <a:gs pos="0">
                <a:srgbClr val="C8B2E9"/>
              </a:gs>
              <a:gs pos="35000">
                <a:srgbClr val="D6CAED"/>
              </a:gs>
              <a:gs pos="100000">
                <a:srgbClr val="EFE8FA"/>
              </a:gs>
            </a:gsLst>
            <a:lin ang="16200038" scaled="0"/>
          </a:gradFill>
          <a:ln w="9525" cap="flat" cmpd="sng">
            <a:solidFill>
              <a:srgbClr val="7C5F9F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2405796cc72_0_94"/>
          <p:cNvSpPr/>
          <p:nvPr/>
        </p:nvSpPr>
        <p:spPr>
          <a:xfrm>
            <a:off x="2803045" y="3933056"/>
            <a:ext cx="990000" cy="972000"/>
          </a:xfrm>
          <a:prstGeom prst="ellipse">
            <a:avLst/>
          </a:prstGeom>
          <a:solidFill>
            <a:srgbClr val="4F81BD"/>
          </a:solidFill>
          <a:ln>
            <a:noFill/>
          </a:ln>
          <a:effectLst>
            <a:outerShdw blurRad="190500" dist="228600" dir="2700000" algn="ctr">
              <a:srgbClr val="000000">
                <a:alpha val="2901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2" name="Google Shape;152;g2405796cc72_0_94"/>
          <p:cNvGrpSpPr/>
          <p:nvPr/>
        </p:nvGrpSpPr>
        <p:grpSpPr>
          <a:xfrm>
            <a:off x="3507373" y="3131988"/>
            <a:ext cx="279210" cy="441021"/>
            <a:chOff x="6219376" y="1115763"/>
            <a:chExt cx="279210" cy="441021"/>
          </a:xfrm>
        </p:grpSpPr>
        <p:sp>
          <p:nvSpPr>
            <p:cNvPr id="153" name="Google Shape;153;g2405796cc72_0_94"/>
            <p:cNvSpPr/>
            <p:nvPr/>
          </p:nvSpPr>
          <p:spPr>
            <a:xfrm rot="-4151853">
              <a:off x="6138546" y="1259731"/>
              <a:ext cx="360054" cy="75439"/>
            </a:xfrm>
            <a:prstGeom prst="flowChartTerminator">
              <a:avLst/>
            </a:prstGeom>
            <a:solidFill>
              <a:srgbClr val="8064A2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2405796cc72_0_94"/>
            <p:cNvSpPr/>
            <p:nvPr/>
          </p:nvSpPr>
          <p:spPr>
            <a:xfrm rot="-4151853">
              <a:off x="6219363" y="1337378"/>
              <a:ext cx="360054" cy="75439"/>
            </a:xfrm>
            <a:prstGeom prst="flowChartTerminator">
              <a:avLst/>
            </a:prstGeom>
            <a:solidFill>
              <a:srgbClr val="8064A2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g2405796cc72_0_94"/>
          <p:cNvGrpSpPr/>
          <p:nvPr/>
        </p:nvGrpSpPr>
        <p:grpSpPr>
          <a:xfrm rot="1387242">
            <a:off x="4034354" y="3656568"/>
            <a:ext cx="326304" cy="477709"/>
            <a:chOff x="6219376" y="1115763"/>
            <a:chExt cx="279210" cy="441021"/>
          </a:xfrm>
        </p:grpSpPr>
        <p:sp>
          <p:nvSpPr>
            <p:cNvPr id="156" name="Google Shape;156;g2405796cc72_0_94"/>
            <p:cNvSpPr/>
            <p:nvPr/>
          </p:nvSpPr>
          <p:spPr>
            <a:xfrm rot="-4151853">
              <a:off x="6138546" y="1259731"/>
              <a:ext cx="360054" cy="75439"/>
            </a:xfrm>
            <a:prstGeom prst="flowChartTerminator">
              <a:avLst/>
            </a:prstGeom>
            <a:solidFill>
              <a:srgbClr val="8064A2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g2405796cc72_0_94"/>
            <p:cNvSpPr/>
            <p:nvPr/>
          </p:nvSpPr>
          <p:spPr>
            <a:xfrm rot="-4151853">
              <a:off x="6219363" y="1337378"/>
              <a:ext cx="360054" cy="75439"/>
            </a:xfrm>
            <a:prstGeom prst="flowChartTerminator">
              <a:avLst/>
            </a:prstGeom>
            <a:solidFill>
              <a:srgbClr val="8064A2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g2405796cc72_0_94"/>
          <p:cNvGrpSpPr/>
          <p:nvPr/>
        </p:nvGrpSpPr>
        <p:grpSpPr>
          <a:xfrm rot="-3086100">
            <a:off x="2763120" y="3292046"/>
            <a:ext cx="316204" cy="439766"/>
            <a:chOff x="6219376" y="1115763"/>
            <a:chExt cx="279210" cy="441021"/>
          </a:xfrm>
        </p:grpSpPr>
        <p:sp>
          <p:nvSpPr>
            <p:cNvPr id="159" name="Google Shape;159;g2405796cc72_0_94"/>
            <p:cNvSpPr/>
            <p:nvPr/>
          </p:nvSpPr>
          <p:spPr>
            <a:xfrm rot="-4151853">
              <a:off x="6138546" y="1259731"/>
              <a:ext cx="360054" cy="75439"/>
            </a:xfrm>
            <a:prstGeom prst="flowChartTerminator">
              <a:avLst/>
            </a:prstGeom>
            <a:solidFill>
              <a:srgbClr val="8064A2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2405796cc72_0_94"/>
            <p:cNvSpPr/>
            <p:nvPr/>
          </p:nvSpPr>
          <p:spPr>
            <a:xfrm rot="-4151853">
              <a:off x="6219363" y="1337378"/>
              <a:ext cx="360054" cy="75439"/>
            </a:xfrm>
            <a:prstGeom prst="flowChartTerminator">
              <a:avLst/>
            </a:prstGeom>
            <a:solidFill>
              <a:srgbClr val="8064A2"/>
            </a:solidFill>
            <a:ln w="25400" cap="flat" cmpd="sng">
              <a:solidFill>
                <a:srgbClr val="5D487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g2405796cc72_0_94"/>
          <p:cNvGrpSpPr/>
          <p:nvPr/>
        </p:nvGrpSpPr>
        <p:grpSpPr>
          <a:xfrm>
            <a:off x="3025975" y="2958480"/>
            <a:ext cx="1376167" cy="879502"/>
            <a:chOff x="1338545" y="4326632"/>
            <a:chExt cx="1376167" cy="879502"/>
          </a:xfrm>
        </p:grpSpPr>
        <p:sp>
          <p:nvSpPr>
            <p:cNvPr id="162" name="Google Shape;162;g2405796cc72_0_94"/>
            <p:cNvSpPr/>
            <p:nvPr/>
          </p:nvSpPr>
          <p:spPr>
            <a:xfrm>
              <a:off x="2530531" y="4464327"/>
              <a:ext cx="129600" cy="207000"/>
            </a:xfrm>
            <a:prstGeom prst="ellipse">
              <a:avLst/>
            </a:prstGeom>
            <a:solidFill>
              <a:srgbClr val="C0504D"/>
            </a:solidFill>
            <a:ln w="25400" cap="flat" cmpd="sng">
              <a:solidFill>
                <a:srgbClr val="8C3A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2405796cc72_0_94"/>
            <p:cNvSpPr/>
            <p:nvPr/>
          </p:nvSpPr>
          <p:spPr>
            <a:xfrm>
              <a:off x="1338545" y="4326632"/>
              <a:ext cx="99300" cy="216000"/>
            </a:xfrm>
            <a:prstGeom prst="ellipse">
              <a:avLst/>
            </a:prstGeom>
            <a:solidFill>
              <a:srgbClr val="9BBB59"/>
            </a:solidFill>
            <a:ln w="25400" cap="flat" cmpd="sng">
              <a:solidFill>
                <a:srgbClr val="71884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g2405796cc72_0_94"/>
            <p:cNvSpPr/>
            <p:nvPr/>
          </p:nvSpPr>
          <p:spPr>
            <a:xfrm>
              <a:off x="2615412" y="4990134"/>
              <a:ext cx="99300" cy="216000"/>
            </a:xfrm>
            <a:prstGeom prst="ellipse">
              <a:avLst/>
            </a:prstGeom>
            <a:solidFill>
              <a:srgbClr val="F79646"/>
            </a:solidFill>
            <a:ln w="25400" cap="flat" cmpd="sng">
              <a:solidFill>
                <a:srgbClr val="B46D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5" name="Google Shape;165;g2405796cc72_0_94"/>
          <p:cNvSpPr txBox="1"/>
          <p:nvPr/>
        </p:nvSpPr>
        <p:spPr>
          <a:xfrm>
            <a:off x="4315213" y="3861048"/>
            <a:ext cx="583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cKIT</a:t>
            </a:r>
            <a:endParaRPr sz="1800" b="1" i="0" u="none" strike="noStrike" cap="none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2405796cc72_0_94"/>
          <p:cNvSpPr txBox="1"/>
          <p:nvPr/>
        </p:nvSpPr>
        <p:spPr>
          <a:xfrm rot="-5400000">
            <a:off x="1324696" y="4025792"/>
            <a:ext cx="1111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660066"/>
                </a:solidFill>
                <a:latin typeface="Calibri"/>
                <a:ea typeface="Calibri"/>
                <a:cs typeface="Calibri"/>
                <a:sym typeface="Calibri"/>
              </a:rPr>
              <a:t>Mastocita</a:t>
            </a:r>
            <a:endParaRPr sz="1800" b="0" i="0" u="none" strike="noStrike" cap="none">
              <a:solidFill>
                <a:srgbClr val="6600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g2405796cc72_0_94"/>
          <p:cNvGrpSpPr/>
          <p:nvPr/>
        </p:nvGrpSpPr>
        <p:grpSpPr>
          <a:xfrm>
            <a:off x="3361200" y="2527291"/>
            <a:ext cx="6537072" cy="2736304"/>
            <a:chOff x="1835696" y="3933056"/>
            <a:chExt cx="6537072" cy="2736304"/>
          </a:xfrm>
        </p:grpSpPr>
        <p:pic>
          <p:nvPicPr>
            <p:cNvPr id="168" name="Google Shape;168;g2405796cc72_0_94"/>
            <p:cNvPicPr preferRelativeResize="0"/>
            <p:nvPr/>
          </p:nvPicPr>
          <p:blipFill rotWithShape="1">
            <a:blip r:embed="rId3">
              <a:alphaModFix/>
            </a:blip>
            <a:srcRect r="6428" b="4019"/>
            <a:stretch/>
          </p:blipFill>
          <p:spPr>
            <a:xfrm>
              <a:off x="4637972" y="3933056"/>
              <a:ext cx="3734796" cy="2736304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tl" rotWithShape="0">
                <a:srgbClr val="333333">
                  <a:alpha val="64313"/>
                </a:srgbClr>
              </a:outerShdw>
            </a:effectLst>
          </p:spPr>
        </p:pic>
        <p:sp>
          <p:nvSpPr>
            <p:cNvPr id="169" name="Google Shape;169;g2405796cc72_0_94"/>
            <p:cNvSpPr/>
            <p:nvPr/>
          </p:nvSpPr>
          <p:spPr>
            <a:xfrm>
              <a:off x="1835696" y="5157192"/>
              <a:ext cx="792000" cy="5040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00009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70" name="Google Shape;170;g2405796cc72_0_94"/>
            <p:cNvCxnSpPr/>
            <p:nvPr/>
          </p:nvCxnSpPr>
          <p:spPr>
            <a:xfrm>
              <a:off x="2195736" y="5661248"/>
              <a:ext cx="2448300" cy="936000"/>
            </a:xfrm>
            <a:prstGeom prst="straightConnector1">
              <a:avLst/>
            </a:prstGeom>
            <a:noFill/>
            <a:ln w="12700" cap="flat" cmpd="sng">
              <a:solidFill>
                <a:srgbClr val="00009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1" name="Google Shape;171;g2405796cc72_0_94"/>
            <p:cNvCxnSpPr/>
            <p:nvPr/>
          </p:nvCxnSpPr>
          <p:spPr>
            <a:xfrm rot="10800000" flipH="1">
              <a:off x="2195736" y="4005192"/>
              <a:ext cx="2448300" cy="1152000"/>
            </a:xfrm>
            <a:prstGeom prst="straightConnector1">
              <a:avLst/>
            </a:prstGeom>
            <a:noFill/>
            <a:ln w="12700" cap="flat" cmpd="sng">
              <a:solidFill>
                <a:srgbClr val="00009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</p:cxnSp>
      </p:grpSp>
      <p:grpSp>
        <p:nvGrpSpPr>
          <p:cNvPr id="172" name="Google Shape;172;g2405796cc72_0_94"/>
          <p:cNvGrpSpPr/>
          <p:nvPr/>
        </p:nvGrpSpPr>
        <p:grpSpPr>
          <a:xfrm>
            <a:off x="7123526" y="3429000"/>
            <a:ext cx="1494819" cy="1640456"/>
            <a:chOff x="5436096" y="4797152"/>
            <a:chExt cx="1494819" cy="1640456"/>
          </a:xfrm>
        </p:grpSpPr>
        <p:pic>
          <p:nvPicPr>
            <p:cNvPr id="173" name="Google Shape;173;g2405796cc72_0_94"/>
            <p:cNvPicPr preferRelativeResize="0"/>
            <p:nvPr/>
          </p:nvPicPr>
          <p:blipFill rotWithShape="1">
            <a:blip r:embed="rId4">
              <a:alphaModFix/>
            </a:blip>
            <a:srcRect l="25740" r="9289"/>
            <a:stretch/>
          </p:blipFill>
          <p:spPr>
            <a:xfrm>
              <a:off x="6156176" y="4797152"/>
              <a:ext cx="774739" cy="7196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g2405796cc72_0_94"/>
            <p:cNvPicPr preferRelativeResize="0"/>
            <p:nvPr/>
          </p:nvPicPr>
          <p:blipFill rotWithShape="1">
            <a:blip r:embed="rId4">
              <a:alphaModFix/>
            </a:blip>
            <a:srcRect l="25740" r="9289"/>
            <a:stretch/>
          </p:blipFill>
          <p:spPr>
            <a:xfrm>
              <a:off x="5436096" y="5717910"/>
              <a:ext cx="774739" cy="71969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438cc6752f_0_455"/>
          <p:cNvSpPr txBox="1">
            <a:spLocks noGrp="1"/>
          </p:cNvSpPr>
          <p:nvPr>
            <p:ph type="body" idx="1"/>
          </p:nvPr>
        </p:nvSpPr>
        <p:spPr>
          <a:xfrm>
            <a:off x="1381125" y="232107"/>
            <a:ext cx="9015600" cy="6425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205714"/>
              <a:buNone/>
            </a:pPr>
            <a:endParaRPr sz="3500"/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205714"/>
              <a:buNone/>
            </a:pPr>
            <a:endParaRPr sz="3500"/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205714"/>
              <a:buNone/>
            </a:pPr>
            <a:endParaRPr sz="3500"/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205714"/>
              <a:buNone/>
            </a:pPr>
            <a:endParaRPr sz="3500"/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205714"/>
              <a:buNone/>
            </a:pPr>
            <a:endParaRPr sz="3500"/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205714"/>
              <a:buNone/>
            </a:pPr>
            <a:endParaRPr sz="3500"/>
          </a:p>
          <a:p>
            <a:pPr marL="45720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 sz="12800" b="1">
                <a:solidFill>
                  <a:srgbClr val="0070C0"/>
                </a:solidFill>
              </a:rPr>
              <a:t>Midostaurina   </a:t>
            </a:r>
            <a:endParaRPr sz="12800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r>
              <a:rPr lang="en-US" sz="12800">
                <a:solidFill>
                  <a:srgbClr val="000090"/>
                </a:solidFill>
              </a:rPr>
              <a:t> </a:t>
            </a:r>
            <a:endParaRPr sz="128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56250"/>
              <a:buNone/>
            </a:pPr>
            <a:r>
              <a:rPr lang="en-US" sz="12800" b="1">
                <a:solidFill>
                  <a:srgbClr val="0070C0"/>
                </a:solidFill>
              </a:rPr>
              <a:t>Imatinib </a:t>
            </a:r>
            <a:endParaRPr/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56250"/>
              <a:buNone/>
            </a:pPr>
            <a:endParaRPr sz="128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56250"/>
              <a:buNone/>
            </a:pPr>
            <a:r>
              <a:rPr lang="en-US" sz="12800" b="1">
                <a:solidFill>
                  <a:srgbClr val="0070C0"/>
                </a:solidFill>
              </a:rPr>
              <a:t>Avapritinib            </a:t>
            </a:r>
            <a:endParaRPr sz="128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56250"/>
              <a:buNone/>
            </a:pPr>
            <a:endParaRPr sz="12800" b="1">
              <a:solidFill>
                <a:srgbClr val="0070C0"/>
              </a:solidFill>
            </a:endParaRPr>
          </a:p>
          <a:p>
            <a:pPr marL="4572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5408"/>
              <a:buNone/>
            </a:pPr>
            <a:endParaRPr sz="9548" b="1">
              <a:solidFill>
                <a:srgbClr val="0070C0"/>
              </a:solidFill>
            </a:endParaRPr>
          </a:p>
          <a:p>
            <a:pPr marL="0" lvl="0" indent="0" algn="l" rtl="0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SzPct val="56250"/>
              <a:buNone/>
            </a:pPr>
            <a:endParaRPr/>
          </a:p>
        </p:txBody>
      </p:sp>
      <p:pic>
        <p:nvPicPr>
          <p:cNvPr id="133" name="Google Shape;133;g2438cc6752f_0_4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9275" y="2203921"/>
            <a:ext cx="457900" cy="4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g2438cc6752f_0_4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1056150" y="4121459"/>
            <a:ext cx="475850" cy="33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438cc6752f_0_455"/>
          <p:cNvSpPr/>
          <p:nvPr/>
        </p:nvSpPr>
        <p:spPr>
          <a:xfrm>
            <a:off x="4976514" y="2580821"/>
            <a:ext cx="523800" cy="1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438cc6752f_0_455"/>
          <p:cNvSpPr/>
          <p:nvPr/>
        </p:nvSpPr>
        <p:spPr>
          <a:xfrm>
            <a:off x="6135888" y="1747081"/>
            <a:ext cx="4166700" cy="137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Inibitore di KIT e altri recettori, </a:t>
            </a:r>
            <a:r>
              <a:rPr lang="en-US" sz="2000" b="1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attivo contro KIT D816V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438cc6752f_0_455"/>
          <p:cNvSpPr/>
          <p:nvPr/>
        </p:nvSpPr>
        <p:spPr>
          <a:xfrm>
            <a:off x="4843638" y="4366172"/>
            <a:ext cx="523800" cy="1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438cc6752f_0_455"/>
          <p:cNvSpPr/>
          <p:nvPr/>
        </p:nvSpPr>
        <p:spPr>
          <a:xfrm>
            <a:off x="6096000" y="3413958"/>
            <a:ext cx="4300500" cy="1752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20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nibitore chinasico di BCR-ABL, ma attivo anche contro altre chinasi. Indicato solo nei pazienti </a:t>
            </a:r>
            <a:r>
              <a:rPr lang="en-US" sz="2000" b="1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SENZA</a:t>
            </a:r>
            <a:r>
              <a:rPr lang="en-US" sz="20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mutazione di </a:t>
            </a:r>
            <a:r>
              <a:rPr lang="en-US" sz="2000" b="1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KIT D816V</a:t>
            </a:r>
            <a:endParaRPr sz="2000" b="1" i="0" u="none" strike="noStrike" cap="non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g2438cc6752f_0_455"/>
          <p:cNvSpPr/>
          <p:nvPr/>
        </p:nvSpPr>
        <p:spPr>
          <a:xfrm>
            <a:off x="4052925" y="68123"/>
            <a:ext cx="3967200" cy="15330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Terapia citoriduttiva</a:t>
            </a:r>
            <a:endParaRPr sz="3200" b="1" i="0" u="none" strike="noStrike" cap="non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g2438cc6752f_0_455"/>
          <p:cNvSpPr txBox="1"/>
          <p:nvPr/>
        </p:nvSpPr>
        <p:spPr>
          <a:xfrm>
            <a:off x="276727" y="1318382"/>
            <a:ext cx="3047636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Wingdings" pitchFamily="2" charset="2"/>
              <a:buChar char="Ø"/>
            </a:pPr>
            <a:r>
              <a:rPr lang="en-US" sz="2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Inibitori di KIT</a:t>
            </a:r>
            <a:endParaRPr/>
          </a:p>
        </p:txBody>
      </p:sp>
      <p:sp>
        <p:nvSpPr>
          <p:cNvPr id="141" name="Google Shape;141;g2438cc6752f_0_455"/>
          <p:cNvSpPr/>
          <p:nvPr/>
        </p:nvSpPr>
        <p:spPr>
          <a:xfrm>
            <a:off x="4844992" y="6115264"/>
            <a:ext cx="523800" cy="162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g2438cc6752f_0_4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30400" y="5875117"/>
            <a:ext cx="457900" cy="4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2438cc6752f_0_455"/>
          <p:cNvSpPr/>
          <p:nvPr/>
        </p:nvSpPr>
        <p:spPr>
          <a:xfrm>
            <a:off x="6067013" y="5418277"/>
            <a:ext cx="4166700" cy="1371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Inibitore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selettivo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2000" b="0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potente</a:t>
            </a:r>
            <a:r>
              <a:rPr lang="en-US" sz="2000" b="0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di KIT, </a:t>
            </a:r>
            <a:r>
              <a:rPr lang="en-US" sz="20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attivo</a:t>
            </a:r>
            <a:r>
              <a:rPr lang="en-US" sz="20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contro</a:t>
            </a:r>
            <a:r>
              <a:rPr lang="en-US" sz="20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KIT D816V, </a:t>
            </a:r>
            <a:r>
              <a:rPr lang="en-US" sz="20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approvato</a:t>
            </a:r>
            <a:r>
              <a:rPr lang="en-US" sz="20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en-US" sz="20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seconda</a:t>
            </a:r>
            <a:r>
              <a:rPr lang="en-US" sz="20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linea</a:t>
            </a:r>
            <a:r>
              <a:rPr lang="en-US" sz="2000" b="1" i="0" u="none" strike="noStrike" cap="none" dirty="0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 di </a:t>
            </a:r>
            <a:r>
              <a:rPr lang="en-US" sz="2000" b="1" i="0" u="none" strike="noStrike" cap="none" dirty="0" err="1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terapia</a:t>
            </a:r>
            <a:endParaRPr sz="2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3867" y="1844919"/>
            <a:ext cx="7814849" cy="254833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b="1">
                <a:solidFill>
                  <a:srgbClr val="C00000"/>
                </a:solidFill>
              </a:rPr>
              <a:t>AVAPRITINIB NELLA MASTOCITOSI SISTEMICA INDOLENTE</a:t>
            </a:r>
            <a:endParaRPr sz="3200"/>
          </a:p>
        </p:txBody>
      </p:sp>
      <p:sp>
        <p:nvSpPr>
          <p:cNvPr id="181" name="Google Shape;181;p15"/>
          <p:cNvSpPr txBox="1">
            <a:spLocks noGrp="1"/>
          </p:cNvSpPr>
          <p:nvPr>
            <p:ph type="body" idx="1"/>
          </p:nvPr>
        </p:nvSpPr>
        <p:spPr>
          <a:xfrm>
            <a:off x="609600" y="1279187"/>
            <a:ext cx="10972800" cy="636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solidFill>
                  <a:schemeClr val="dk2"/>
                </a:solidFill>
              </a:rPr>
              <a:t>PIONEER TRIAL</a:t>
            </a: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2120132" y="5265771"/>
            <a:ext cx="3664584" cy="1147864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AVAPRITINIB 25 mg al giorno</a:t>
            </a:r>
            <a:endParaRPr/>
          </a:p>
        </p:txBody>
      </p:sp>
      <p:pic>
        <p:nvPicPr>
          <p:cNvPr id="183" name="Google Shape;18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6491" y="3673542"/>
            <a:ext cx="1910675" cy="3184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609600" y="157907"/>
            <a:ext cx="10972800" cy="814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3200" b="1">
                <a:solidFill>
                  <a:srgbClr val="C00000"/>
                </a:solidFill>
              </a:rPr>
              <a:t>AVAPRITINIB NELLA MASTOCITOSI SISTEMICA INDOLENTE</a:t>
            </a:r>
            <a:endParaRPr sz="3200"/>
          </a:p>
        </p:txBody>
      </p:sp>
      <p:sp>
        <p:nvSpPr>
          <p:cNvPr id="189" name="Google Shape;189;p16"/>
          <p:cNvSpPr txBox="1"/>
          <p:nvPr/>
        </p:nvSpPr>
        <p:spPr>
          <a:xfrm>
            <a:off x="3645035" y="1427191"/>
            <a:ext cx="4901929" cy="1508105"/>
          </a:xfrm>
          <a:prstGeom prst="rect">
            <a:avLst/>
          </a:prstGeom>
          <a:solidFill>
            <a:srgbClr val="B7CCE4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Criteri di eligibilità: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Diagnosi di Mastocitosi Sistemica indolente 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 - Sintomi da mediatore </a:t>
            </a:r>
            <a:r>
              <a:rPr lang="en-US" sz="1600" b="1" i="0" u="sng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severi e non controllati </a:t>
            </a:r>
            <a:r>
              <a:rPr lang="en-US"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da almeno 2 farmaci antimediatore </a:t>
            </a:r>
            <a:endParaRPr sz="16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6"/>
          <p:cNvSpPr/>
          <p:nvPr/>
        </p:nvSpPr>
        <p:spPr>
          <a:xfrm>
            <a:off x="5188258" y="3429000"/>
            <a:ext cx="3829455" cy="2320670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Richiesto un punteggio minimo </a:t>
            </a:r>
            <a:r>
              <a:rPr lang="en-US" sz="1400" b="0" i="0" u="none" strike="noStrike" cap="none">
                <a:solidFill>
                  <a:schemeClr val="lt1"/>
                </a:solidFill>
                <a:latin typeface="Cambria Math"/>
                <a:ea typeface="Cambria Math"/>
                <a:cs typeface="Cambria Math"/>
                <a:sym typeface="Cambria Math"/>
              </a:rPr>
              <a:t>≥</a:t>
            </a: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28  in questionari eseguiti giornalmente dal paziente per almeno 14 giorni</a:t>
            </a:r>
            <a:endParaRPr/>
          </a:p>
        </p:txBody>
      </p:sp>
      <p:sp>
        <p:nvSpPr>
          <p:cNvPr id="191" name="Google Shape;191;p16"/>
          <p:cNvSpPr txBox="1"/>
          <p:nvPr/>
        </p:nvSpPr>
        <p:spPr>
          <a:xfrm>
            <a:off x="3824590" y="958483"/>
            <a:ext cx="45428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PIONEER TRIAL</a:t>
            </a:r>
            <a:endParaRPr/>
          </a:p>
        </p:txBody>
      </p:sp>
      <p:pic>
        <p:nvPicPr>
          <p:cNvPr id="192" name="Google Shape;19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97311" y="5047850"/>
            <a:ext cx="2094689" cy="187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3858" y="3190672"/>
            <a:ext cx="3676237" cy="3116299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6"/>
          <p:cNvSpPr/>
          <p:nvPr/>
        </p:nvSpPr>
        <p:spPr>
          <a:xfrm>
            <a:off x="6743062" y="2590568"/>
            <a:ext cx="359923" cy="73930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16"/>
          <p:cNvSpPr/>
          <p:nvPr/>
        </p:nvSpPr>
        <p:spPr>
          <a:xfrm rot="5400000">
            <a:off x="4388774" y="4080526"/>
            <a:ext cx="410805" cy="96334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6"/>
          <p:cNvSpPr/>
          <p:nvPr/>
        </p:nvSpPr>
        <p:spPr>
          <a:xfrm>
            <a:off x="9530172" y="3092590"/>
            <a:ext cx="2424214" cy="174865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flat" cmpd="sng">
            <a:solidFill>
              <a:srgbClr val="95373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COMUNE IN MOLTI TRIAL PER ISM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7"/>
          <p:cNvSpPr txBox="1">
            <a:spLocks noGrp="1"/>
          </p:cNvSpPr>
          <p:nvPr>
            <p:ph type="body" idx="1"/>
          </p:nvPr>
        </p:nvSpPr>
        <p:spPr>
          <a:xfrm>
            <a:off x="7512560" y="1645289"/>
            <a:ext cx="4464644" cy="1478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 b="1">
                <a:solidFill>
                  <a:srgbClr val="FF0000"/>
                </a:solidFill>
              </a:rPr>
              <a:t>Obiettivo Primario: </a:t>
            </a:r>
            <a:endParaRPr/>
          </a:p>
          <a:p>
            <a:pPr marL="1143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 sz="2000"/>
              <a:t>Miglioramento significativo e prolungato dei sintomi da mediatore nei pazienti trattati</a:t>
            </a:r>
            <a:endParaRPr/>
          </a:p>
        </p:txBody>
      </p:sp>
      <p:pic>
        <p:nvPicPr>
          <p:cNvPr id="203" name="Google Shape;2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941" y="1115130"/>
            <a:ext cx="6288462" cy="3009478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7"/>
          <p:cNvSpPr txBox="1">
            <a:spLocks noGrp="1"/>
          </p:cNvSpPr>
          <p:nvPr>
            <p:ph type="title"/>
          </p:nvPr>
        </p:nvSpPr>
        <p:spPr>
          <a:xfrm>
            <a:off x="794426" y="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2800" b="1">
                <a:solidFill>
                  <a:srgbClr val="C00000"/>
                </a:solidFill>
              </a:rPr>
              <a:t>AVAPRITINIB NELLA MASTOCITOSI SISTEMICA INDOLENTE</a:t>
            </a:r>
            <a:endParaRPr sz="2800"/>
          </a:p>
        </p:txBody>
      </p:sp>
      <p:sp>
        <p:nvSpPr>
          <p:cNvPr id="205" name="Google Shape;205;p17"/>
          <p:cNvSpPr/>
          <p:nvPr/>
        </p:nvSpPr>
        <p:spPr>
          <a:xfrm>
            <a:off x="1365116" y="4698460"/>
            <a:ext cx="4730884" cy="134241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Avapritinib 25 g die in pz ISM con sintomi severi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APPROVAZIONE FDA E EMA (NO AIFA) </a:t>
            </a:r>
            <a:endParaRPr/>
          </a:p>
        </p:txBody>
      </p:sp>
      <p:sp>
        <p:nvSpPr>
          <p:cNvPr id="206" name="Google Shape;206;p17"/>
          <p:cNvSpPr txBox="1"/>
          <p:nvPr/>
        </p:nvSpPr>
        <p:spPr>
          <a:xfrm>
            <a:off x="7628941" y="3691845"/>
            <a:ext cx="438393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Obiettivi secondari: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Riduzione &gt;50% dei livelli di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Triptasi sierica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VAF KIT D816V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✔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Infiltrato mastocitario nel midollo</a:t>
            </a:r>
            <a:endParaRPr/>
          </a:p>
        </p:txBody>
      </p:sp>
      <p:pic>
        <p:nvPicPr>
          <p:cNvPr id="207" name="Google Shape;20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94455" y="1710953"/>
            <a:ext cx="802579" cy="786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48624" y="3573802"/>
            <a:ext cx="802579" cy="786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22588" y="847233"/>
            <a:ext cx="6254438" cy="6010767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18"/>
          <p:cNvSpPr/>
          <p:nvPr/>
        </p:nvSpPr>
        <p:spPr>
          <a:xfrm>
            <a:off x="690664" y="2052536"/>
            <a:ext cx="4786008" cy="275292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2136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 altri Inibitori di KIT D816V?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823</Words>
  <Application>Microsoft Macintosh PowerPoint</Application>
  <PresentationFormat>Widescreen</PresentationFormat>
  <Paragraphs>192</Paragraphs>
  <Slides>15</Slides>
  <Notes>14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7" baseType="lpstr">
      <vt:lpstr>Noto Sans Symbols</vt:lpstr>
      <vt:lpstr>Aptos</vt:lpstr>
      <vt:lpstr>Arial</vt:lpstr>
      <vt:lpstr>Arial Narrow</vt:lpstr>
      <vt:lpstr>Calibri</vt:lpstr>
      <vt:lpstr>Cambria Math</vt:lpstr>
      <vt:lpstr>Wingdings</vt:lpstr>
      <vt:lpstr>Aptos Display</vt:lpstr>
      <vt:lpstr>Helvetica Neue Thin</vt:lpstr>
      <vt:lpstr>Tema di Office</vt:lpstr>
      <vt:lpstr>1_Tema di Office</vt:lpstr>
      <vt:lpstr>Immagine</vt:lpstr>
      <vt:lpstr>Presentazione standard di PowerPoint</vt:lpstr>
      <vt:lpstr>Presentazione standard di PowerPoint</vt:lpstr>
      <vt:lpstr>Presentazione standard di PowerPoint</vt:lpstr>
      <vt:lpstr>INIBITORI SELETTIVI DI KIT D816V NELLA MASTOCITOSI SISTEMICA </vt:lpstr>
      <vt:lpstr>Presentazione standard di PowerPoint</vt:lpstr>
      <vt:lpstr>AVAPRITINIB NELLA MASTOCITOSI SISTEMICA INDOLENTE</vt:lpstr>
      <vt:lpstr>AVAPRITINIB NELLA MASTOCITOSI SISTEMICA INDOLENTE</vt:lpstr>
      <vt:lpstr>AVAPRITINIB NELLA MASTOCITOSI SISTEMICA INDOLENTE</vt:lpstr>
      <vt:lpstr>Presentazione standard di PowerPoint</vt:lpstr>
      <vt:lpstr>Presentazione standard di PowerPoint</vt:lpstr>
      <vt:lpstr>ELENESTINIB  </vt:lpstr>
      <vt:lpstr>BEZUCLASTINIB</vt:lpstr>
      <vt:lpstr>BEZUCLASTINIB </vt:lpstr>
      <vt:lpstr>BEZUCLASTINIB 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fanellit</dc:creator>
  <cp:lastModifiedBy>Francesco Mannelli</cp:lastModifiedBy>
  <cp:revision>7</cp:revision>
  <dcterms:created xsi:type="dcterms:W3CDTF">2018-04-13T11:53:07Z</dcterms:created>
  <dcterms:modified xsi:type="dcterms:W3CDTF">2025-05-12T21:28:05Z</dcterms:modified>
</cp:coreProperties>
</file>